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91" r:id="rId1"/>
  </p:sldMasterIdLst>
  <p:sldIdLst>
    <p:sldId id="256" r:id="rId2"/>
    <p:sldId id="258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9" r:id="rId15"/>
    <p:sldId id="275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52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3E43-A9FA-074A-A780-B9140321DAC5}" type="datetimeFigureOut">
              <a:rPr lang="en-US" smtClean="0"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04A-DDD4-4BE5-9F0F-C50D317D1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3E43-A9FA-074A-A780-B9140321DAC5}" type="datetimeFigureOut">
              <a:rPr lang="en-US" smtClean="0"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C3E0-0649-BC48-ADA5-9CC5F5DF0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3E43-A9FA-074A-A780-B9140321DAC5}" type="datetimeFigureOut">
              <a:rPr lang="en-US" smtClean="0"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C3E0-0649-BC48-ADA5-9CC5F5DF0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3E43-A9FA-074A-A780-B9140321DAC5}" type="datetimeFigureOut">
              <a:rPr lang="en-US" smtClean="0"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C3E0-0649-BC48-ADA5-9CC5F5DF0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3E43-A9FA-074A-A780-B9140321DAC5}" type="datetimeFigureOut">
              <a:rPr lang="en-US" smtClean="0"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C3E0-0649-BC48-ADA5-9CC5F5DF02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3E43-A9FA-074A-A780-B9140321DAC5}" type="datetimeFigureOut">
              <a:rPr lang="en-US" smtClean="0"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C3E0-0649-BC48-ADA5-9CC5F5DF0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3E43-A9FA-074A-A780-B9140321DAC5}" type="datetimeFigureOut">
              <a:rPr lang="en-US" smtClean="0"/>
              <a:t>4/12/10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C3E0-0649-BC48-ADA5-9CC5F5DF0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3E43-A9FA-074A-A780-B9140321DAC5}" type="datetimeFigureOut">
              <a:rPr lang="en-US" smtClean="0"/>
              <a:t>4/12/10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C3E0-0649-BC48-ADA5-9CC5F5DF0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3E43-A9FA-074A-A780-B9140321DAC5}" type="datetimeFigureOut">
              <a:rPr lang="en-US" smtClean="0"/>
              <a:t>4/12/10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C3E0-0649-BC48-ADA5-9CC5F5DF0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3E43-A9FA-074A-A780-B9140321DAC5}" type="datetimeFigureOut">
              <a:rPr lang="en-US" smtClean="0"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C3E0-0649-BC48-ADA5-9CC5F5DF027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D0A3E43-A9FA-074A-A780-B9140321DAC5}" type="datetimeFigureOut">
              <a:rPr lang="en-US" smtClean="0"/>
              <a:t>4/12/10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B58C3E0-0649-BC48-ADA5-9CC5F5DF02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5D0A3E43-A9FA-074A-A780-B9140321DAC5}" type="datetimeFigureOut">
              <a:rPr lang="en-US" smtClean="0"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B58C3E0-0649-BC48-ADA5-9CC5F5DF02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</a:rPr>
              <a:t>Hatchling I </a:t>
            </a:r>
            <a:r>
              <a:rPr lang="en-US" i="1" dirty="0" err="1" smtClean="0">
                <a:solidFill>
                  <a:schemeClr val="accent2"/>
                </a:solidFill>
              </a:rPr>
              <a:t>BalloonSat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Seth Guberman, Embry-Riddle Aeronautical University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30200" y="4826000"/>
            <a:ext cx="8247116" cy="1828800"/>
          </a:xfrm>
          <a:prstGeom prst="rect">
            <a:avLst/>
          </a:prstGeom>
          <a:effectLst>
            <a:outerShdw blurRad="50800" dist="635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0B5CC"/>
                </a:solidFill>
              </a:rPr>
              <a:t>On-board Computer</a:t>
            </a:r>
            <a:br>
              <a:rPr lang="en-US" dirty="0" smtClean="0">
                <a:solidFill>
                  <a:srgbClr val="60B5CC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Package telemetry and relay commands</a:t>
            </a:r>
            <a:endParaRPr lang="en-US" dirty="0">
              <a:solidFill>
                <a:srgbClr val="60B5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6400800"/>
            <a:ext cx="295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6: On-board </a:t>
            </a:r>
            <a:r>
              <a:rPr lang="en-US" dirty="0"/>
              <a:t>C</a:t>
            </a:r>
            <a:r>
              <a:rPr lang="en-US" dirty="0" smtClean="0"/>
              <a:t>omputer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11234" y="6400800"/>
            <a:ext cx="2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A73DE7F-F35B-144F-B01A-6994D5FA95F3}" type="slidenum">
              <a:rPr lang="en-US" smtClean="0"/>
              <a:t>10</a:t>
            </a:fld>
            <a:endParaRPr lang="en-US" dirty="0"/>
          </a:p>
        </p:txBody>
      </p:sp>
      <p:pic>
        <p:nvPicPr>
          <p:cNvPr id="11" name="Content Placeholder 10" descr="IMG00017-20100412-090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8877" r="-38877"/>
          <a:stretch>
            <a:fillRect/>
          </a:stretch>
        </p:blipFill>
        <p:spPr>
          <a:xfrm>
            <a:off x="457200" y="1783461"/>
            <a:ext cx="8229600" cy="4625609"/>
          </a:xfrm>
          <a:effectLst>
            <a:glow rad="63500">
              <a:schemeClr val="tx1">
                <a:alpha val="75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5257800" y="3213100"/>
            <a:ext cx="824549" cy="2463800"/>
          </a:xfrm>
          <a:prstGeom prst="rect">
            <a:avLst/>
          </a:prstGeom>
          <a:solidFill>
            <a:schemeClr val="accent2">
              <a:alpha val="66000"/>
            </a:schemeClr>
          </a:solidFill>
          <a:ln w="5080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98900" y="3213100"/>
            <a:ext cx="824549" cy="2463800"/>
          </a:xfrm>
          <a:prstGeom prst="rect">
            <a:avLst/>
          </a:prstGeom>
          <a:solidFill>
            <a:schemeClr val="accent2">
              <a:alpha val="66000"/>
            </a:schemeClr>
          </a:solidFill>
          <a:ln w="5080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11925" y="3911600"/>
            <a:ext cx="564675" cy="939800"/>
          </a:xfrm>
          <a:prstGeom prst="rect">
            <a:avLst/>
          </a:prstGeom>
          <a:solidFill>
            <a:schemeClr val="accent2">
              <a:alpha val="66000"/>
            </a:schemeClr>
          </a:solidFill>
          <a:ln w="5080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" y="3726934"/>
            <a:ext cx="13901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Level-shifter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8278" y="3213100"/>
            <a:ext cx="22375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Dual microprocessors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9" idx="1"/>
            <a:endCxn id="12" idx="3"/>
          </p:cNvCxnSpPr>
          <p:nvPr/>
        </p:nvCxnSpPr>
        <p:spPr>
          <a:xfrm rot="10800000" flipV="1">
            <a:off x="6082350" y="3397766"/>
            <a:ext cx="535929" cy="1047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1"/>
            <a:endCxn id="13" idx="3"/>
          </p:cNvCxnSpPr>
          <p:nvPr/>
        </p:nvCxnSpPr>
        <p:spPr>
          <a:xfrm rot="10800000" flipV="1">
            <a:off x="4723450" y="3397766"/>
            <a:ext cx="1894829" cy="1047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3"/>
            <a:endCxn id="15" idx="1"/>
          </p:cNvCxnSpPr>
          <p:nvPr/>
        </p:nvCxnSpPr>
        <p:spPr>
          <a:xfrm>
            <a:off x="1847324" y="3911600"/>
            <a:ext cx="864601" cy="469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IMG00015-20100412-090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7356" r="-37356"/>
          <a:stretch>
            <a:fillRect/>
          </a:stretch>
        </p:blipFill>
        <p:spPr/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0B5CC"/>
                </a:solidFill>
              </a:rPr>
              <a:t>Communication</a:t>
            </a:r>
            <a:br>
              <a:rPr lang="en-US" dirty="0" smtClean="0">
                <a:solidFill>
                  <a:srgbClr val="60B5CC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Package and interpret audio packets</a:t>
            </a:r>
            <a:endParaRPr lang="en-US" dirty="0">
              <a:solidFill>
                <a:srgbClr val="60B5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1000" y="6400800"/>
            <a:ext cx="3331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7: Communication Module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11234" y="6488668"/>
            <a:ext cx="2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A73DE7F-F35B-144F-B01A-6994D5FA95F3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11926" y="2832100"/>
            <a:ext cx="3370424" cy="2120900"/>
          </a:xfrm>
          <a:prstGeom prst="rect">
            <a:avLst/>
          </a:prstGeom>
          <a:solidFill>
            <a:schemeClr val="accent2">
              <a:alpha val="66000"/>
            </a:schemeClr>
          </a:solidFill>
          <a:ln w="5080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" y="4768334"/>
            <a:ext cx="14594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GPS Receiver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83038" y="3028434"/>
            <a:ext cx="180376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TinyTrak</a:t>
            </a:r>
            <a:r>
              <a:rPr lang="en-US" dirty="0" smtClean="0">
                <a:solidFill>
                  <a:schemeClr val="tx1"/>
                </a:solidFill>
              </a:rPr>
              <a:t> Modem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9" idx="1"/>
            <a:endCxn id="12" idx="3"/>
          </p:cNvCxnSpPr>
          <p:nvPr/>
        </p:nvCxnSpPr>
        <p:spPr>
          <a:xfrm rot="10800000" flipV="1">
            <a:off x="6082350" y="3213100"/>
            <a:ext cx="800688" cy="679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3"/>
            <a:endCxn id="23" idx="1"/>
          </p:cNvCxnSpPr>
          <p:nvPr/>
        </p:nvCxnSpPr>
        <p:spPr>
          <a:xfrm>
            <a:off x="1916629" y="4953000"/>
            <a:ext cx="795297" cy="63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711926" y="4953000"/>
            <a:ext cx="1339374" cy="1270000"/>
          </a:xfrm>
          <a:prstGeom prst="rect">
            <a:avLst/>
          </a:prstGeom>
          <a:solidFill>
            <a:schemeClr val="accent2">
              <a:alpha val="66000"/>
            </a:schemeClr>
          </a:solidFill>
          <a:ln w="5080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0B5CC"/>
                </a:solidFill>
              </a:rPr>
              <a:t>Next Steps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bg1"/>
                </a:solidFill>
              </a:rPr>
              <a:t>To be completed 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US" dirty="0" smtClean="0"/>
              <a:t>Thermal/</a:t>
            </a:r>
            <a:r>
              <a:rPr lang="en-US" dirty="0" smtClean="0"/>
              <a:t>v</a:t>
            </a:r>
            <a:r>
              <a:rPr lang="en-US" dirty="0" smtClean="0"/>
              <a:t>acuum test at ERAU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Test flight on ERAU sounding balloon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HASP integration (Summer 2010)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Flight! (September 2010)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285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Seth Guberman, ERAU 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90157" y="6488668"/>
            <a:ext cx="30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5A0336-D378-A647-B7EC-077AA419E14E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0B5CC"/>
                </a:solidFill>
              </a:rPr>
              <a:t>Acknowledgements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bg1"/>
                </a:solidFill>
              </a:rPr>
              <a:t>Thank you to…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US" dirty="0" smtClean="0"/>
              <a:t>Mentor: Jack Crabtree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Mentor: Dr. Ron </a:t>
            </a:r>
            <a:r>
              <a:rPr lang="en-US" dirty="0" err="1" smtClean="0"/>
              <a:t>Madler</a:t>
            </a:r>
            <a:endParaRPr lang="en-US" dirty="0" smtClean="0"/>
          </a:p>
          <a:p>
            <a:pPr>
              <a:buClr>
                <a:schemeClr val="accent2"/>
              </a:buClr>
            </a:pPr>
            <a:r>
              <a:rPr lang="en-US" dirty="0" smtClean="0"/>
              <a:t>Partner: PCC Science Department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Arizona Space Grant Consortium</a:t>
            </a:r>
          </a:p>
          <a:p>
            <a:pPr>
              <a:buClr>
                <a:schemeClr val="accent2"/>
              </a:buClr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285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Seth Guberman, ERAU 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90157" y="6488668"/>
            <a:ext cx="30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5A0336-D378-A647-B7EC-077AA419E14E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0B5CC"/>
                </a:solidFill>
              </a:rPr>
              <a:t>Questions?</a:t>
            </a:r>
            <a:br>
              <a:rPr lang="en-US" dirty="0" smtClean="0">
                <a:solidFill>
                  <a:srgbClr val="60B5CC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“I think there might be a noise problem…”</a:t>
            </a:r>
            <a:endParaRPr lang="en-US" dirty="0">
              <a:solidFill>
                <a:srgbClr val="60B5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6400800"/>
            <a:ext cx="411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8: Data Integration Test with PCC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10107" y="6488668"/>
            <a:ext cx="2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A73DE7F-F35B-144F-B01A-6994D5FA95F3}" type="slidenum">
              <a:rPr lang="en-US" smtClean="0"/>
              <a:t>14</a:t>
            </a:fld>
            <a:endParaRPr lang="en-US" dirty="0"/>
          </a:p>
        </p:txBody>
      </p:sp>
      <p:pic>
        <p:nvPicPr>
          <p:cNvPr id="14" name="Content Placeholder 13" descr="2010041210543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712" r="-16712"/>
          <a:stretch>
            <a:fillRect/>
          </a:stretch>
        </p:blipFill>
        <p:spPr>
          <a:effectLst>
            <a:glow rad="63500">
              <a:schemeClr val="tx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Supplemental Slides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in case…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n confi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197100"/>
            <a:ext cx="9307645" cy="168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ock diagra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3098" y="431799"/>
            <a:ext cx="8970901" cy="5866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q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482600"/>
            <a:ext cx="84455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0B5CC"/>
                </a:solidFill>
              </a:rPr>
              <a:t>Objective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bg1"/>
                </a:solidFill>
              </a:rPr>
              <a:t>Embry-Riddle satellite in space by 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None/>
            </a:pPr>
            <a:r>
              <a:rPr lang="en-US" b="1" i="1" dirty="0" smtClean="0">
                <a:solidFill>
                  <a:schemeClr val="accent2"/>
                </a:solidFill>
              </a:rPr>
              <a:t>Hatchling I</a:t>
            </a:r>
            <a:r>
              <a:rPr lang="en-US" dirty="0" smtClean="0"/>
              <a:t> is one of many steps along the way to having an Embry-Riddle satellite in orbit.</a:t>
            </a:r>
          </a:p>
          <a:p>
            <a:pPr>
              <a:buClr>
                <a:schemeClr val="accent2"/>
              </a:buClr>
              <a:buNone/>
            </a:pPr>
            <a:endParaRPr lang="en-US" dirty="0" smtClean="0"/>
          </a:p>
          <a:p>
            <a:pPr>
              <a:buClr>
                <a:schemeClr val="accent2"/>
              </a:buClr>
              <a:buNone/>
            </a:pPr>
            <a:r>
              <a:rPr lang="en-US" dirty="0" smtClean="0"/>
              <a:t>Focus on: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Heritage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Development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Experience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Science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285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Seth Guberman, ERAU 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55865" y="6400800"/>
            <a:ext cx="30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5A0336-D378-A647-B7EC-077AA419E14E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0B5CC"/>
                </a:solidFill>
              </a:rPr>
              <a:t>The Mission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bg1"/>
                </a:solidFill>
              </a:rPr>
              <a:t>Certify components for future missions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None/>
            </a:pPr>
            <a:r>
              <a:rPr lang="en-US" b="1" i="1" dirty="0" smtClean="0">
                <a:solidFill>
                  <a:schemeClr val="accent2"/>
                </a:solidFill>
              </a:rPr>
              <a:t>Hatchling I</a:t>
            </a:r>
            <a:r>
              <a:rPr lang="en-US" dirty="0" smtClean="0"/>
              <a:t> uses </a:t>
            </a:r>
            <a:r>
              <a:rPr lang="en-US" dirty="0" err="1" smtClean="0"/>
              <a:t>CubeSat</a:t>
            </a:r>
            <a:r>
              <a:rPr lang="en-US" dirty="0" smtClean="0"/>
              <a:t>-size electronics to facilitate the transition from balloon payload to satellite.</a:t>
            </a:r>
          </a:p>
          <a:p>
            <a:pPr>
              <a:buClr>
                <a:schemeClr val="accent2"/>
              </a:buClr>
              <a:buNone/>
            </a:pPr>
            <a:endParaRPr lang="en-US" dirty="0" smtClean="0"/>
          </a:p>
          <a:p>
            <a:pPr>
              <a:buClr>
                <a:schemeClr val="accent2"/>
              </a:buClr>
              <a:buNone/>
            </a:pPr>
            <a:r>
              <a:rPr lang="en-US" dirty="0" smtClean="0"/>
              <a:t>Pima Community College’s </a:t>
            </a:r>
            <a:r>
              <a:rPr lang="en-US" b="1" i="1" dirty="0" err="1" smtClean="0"/>
              <a:t>BrightStar</a:t>
            </a:r>
            <a:r>
              <a:rPr lang="en-US" dirty="0" smtClean="0"/>
              <a:t> is the scientific payload supported by </a:t>
            </a:r>
            <a:r>
              <a:rPr lang="en-US" i="1" dirty="0" smtClean="0"/>
              <a:t>Hatchling I.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285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Seth Guberman, ERAU 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55865" y="6400800"/>
            <a:ext cx="30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5A0336-D378-A647-B7EC-077AA419E14E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0B5CC"/>
                </a:solidFill>
              </a:rPr>
              <a:t>The Ride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bg1"/>
                </a:solidFill>
              </a:rPr>
              <a:t>LSU High-Altitude Student Platform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  <a:buNone/>
            </a:pPr>
            <a:r>
              <a:rPr lang="en-US" b="1" i="1" dirty="0" smtClean="0">
                <a:solidFill>
                  <a:schemeClr val="accent2"/>
                </a:solidFill>
              </a:rPr>
              <a:t>HASP</a:t>
            </a:r>
            <a:r>
              <a:rPr lang="en-US" dirty="0" smtClean="0"/>
              <a:t> is a support vehicle providing students with flight opportunity intermediary to small latex sounding balloons and Earth-orbiting satellites.</a:t>
            </a:r>
          </a:p>
          <a:p>
            <a:pPr>
              <a:buClr>
                <a:schemeClr val="accent2"/>
              </a:buClr>
              <a:buNone/>
            </a:pPr>
            <a:endParaRPr lang="en-US" dirty="0" smtClean="0"/>
          </a:p>
          <a:p>
            <a:pPr>
              <a:buClr>
                <a:schemeClr val="accent2"/>
              </a:buClr>
              <a:buNone/>
            </a:pPr>
            <a:r>
              <a:rPr lang="en-US" dirty="0" smtClean="0"/>
              <a:t>Profile: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11 million cubic foot balloon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Up to 120,000 foot altitude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Up to 20 hour flight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3 kg student payloads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285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Seth Guberman, ERAU 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55865" y="6400800"/>
            <a:ext cx="2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A73DE7F-F35B-144F-B01A-6994D5FA95F3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0B5CC"/>
                </a:solidFill>
              </a:rPr>
              <a:t>HASP Flight Profile</a:t>
            </a:r>
            <a:br>
              <a:rPr lang="en-US" dirty="0" smtClean="0">
                <a:solidFill>
                  <a:srgbClr val="60B5CC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Long-term exposure to the near-space environment</a:t>
            </a:r>
            <a:endParaRPr lang="en-US" dirty="0">
              <a:solidFill>
                <a:srgbClr val="60B5CC"/>
              </a:solidFill>
            </a:endParaRPr>
          </a:p>
        </p:txBody>
      </p:sp>
      <p:pic>
        <p:nvPicPr>
          <p:cNvPr id="6" name="Picture Placeholder 5" descr="profile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1407" r="-11407"/>
              <a:stretch>
                <a:fillRect/>
              </a:stretch>
            </p:blipFill>
          </mc:Choice>
          <mc:Fallback>
            <p:blipFill>
              <a:blip r:embed="rId3"/>
              <a:srcRect l="-11407" r="-11407"/>
              <a:stretch>
                <a:fillRect/>
              </a:stretch>
            </p:blipFill>
          </mc:Fallback>
        </mc:AlternateContent>
        <p:spPr>
          <a:xfrm>
            <a:off x="457200" y="1775191"/>
            <a:ext cx="8229600" cy="4625609"/>
          </a:xfrm>
          <a:prstGeom prst="rect">
            <a:avLst/>
          </a:prstGeom>
          <a:ln>
            <a:noFill/>
          </a:ln>
          <a:effectLst>
            <a:glow rad="63500">
              <a:schemeClr val="tx1">
                <a:alpha val="75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930400" y="6400800"/>
            <a:ext cx="523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1: Flight Profile (Source: </a:t>
            </a:r>
            <a:r>
              <a:rPr lang="en-US" dirty="0" err="1" smtClean="0"/>
              <a:t>laspace.lsu.edu</a:t>
            </a:r>
            <a:r>
              <a:rPr lang="en-US" dirty="0" smtClean="0"/>
              <a:t>, 2010)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55865" y="6400800"/>
            <a:ext cx="2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A73DE7F-F35B-144F-B01A-6994D5FA95F3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0B5CC"/>
                </a:solidFill>
              </a:rPr>
              <a:t>Hatchling I Core Systems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bg1"/>
                </a:solidFill>
              </a:rPr>
              <a:t>Multipurpose satellite bus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 descr="ProposalBoxExplodeCropped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7500" t="-6330" r="7500" b="-6330"/>
          <a:stretch>
            <a:fillRect/>
          </a:stretch>
        </p:blipFill>
        <p:spPr>
          <a:xfrm>
            <a:off x="760064" y="1403462"/>
            <a:ext cx="3730849" cy="5025855"/>
          </a:xfrm>
          <a:effectLst>
            <a:glow rad="63500">
              <a:schemeClr val="tx1">
                <a:alpha val="75000"/>
              </a:schemeClr>
            </a:glow>
          </a:effectLst>
        </p:spPr>
      </p:pic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Structure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Power management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On-board computer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Radio communication</a:t>
            </a:r>
          </a:p>
          <a:p>
            <a:pPr>
              <a:buClr>
                <a:schemeClr val="accent2"/>
              </a:buClr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855865" y="6400800"/>
            <a:ext cx="2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A73DE7F-F35B-144F-B01A-6994D5FA95F3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84300" y="6216134"/>
            <a:ext cx="245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2: Exploded View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2679700" y="4965700"/>
            <a:ext cx="1346200" cy="17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384300" y="3594100"/>
            <a:ext cx="952500" cy="368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3009902" y="3771900"/>
            <a:ext cx="831322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41224" y="3962400"/>
            <a:ext cx="184073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Aluminum Frame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5900" y="4958835"/>
            <a:ext cx="167808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Composite Skin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057" y="3777734"/>
            <a:ext cx="116401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PCB Stack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0B5CC"/>
                </a:solidFill>
              </a:rPr>
              <a:t>Structure</a:t>
            </a:r>
            <a:br>
              <a:rPr lang="en-US" dirty="0" smtClean="0">
                <a:solidFill>
                  <a:srgbClr val="60B5CC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Foam/E-glass composite with aluminum frame</a:t>
            </a:r>
            <a:endParaRPr lang="en-US" dirty="0">
              <a:solidFill>
                <a:srgbClr val="60B5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6400800"/>
            <a:ext cx="299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3: Structure (side view)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55865" y="6400800"/>
            <a:ext cx="2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A73DE7F-F35B-144F-B01A-6994D5FA95F3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Content Placeholder 10" descr="IMG00012-20100412-09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712" r="-1671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glow rad="63500">
              <a:schemeClr val="tx1">
                <a:alpha val="75000"/>
              </a:schemeClr>
            </a:glow>
          </a:effectLst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171450" y="3968750"/>
            <a:ext cx="3390900" cy="25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60600" y="5880100"/>
            <a:ext cx="21463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1333545" y="372110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10.5”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200" y="5880100"/>
            <a:ext cx="39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0B5CC"/>
                </a:solidFill>
              </a:rPr>
              <a:t>6”</a:t>
            </a:r>
            <a:endParaRPr lang="en-US" dirty="0">
              <a:solidFill>
                <a:srgbClr val="60B5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IMG00013-20100412-09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712" r="-16712"/>
          <a:stretch>
            <a:fillRect/>
          </a:stretch>
        </p:blipFill>
        <p:spPr>
          <a:effectLst>
            <a:glow rad="63500">
              <a:schemeClr val="tx1">
                <a:alpha val="75000"/>
              </a:schemeClr>
            </a:glo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0B5CC"/>
                </a:solidFill>
              </a:rPr>
              <a:t>Structure</a:t>
            </a:r>
            <a:br>
              <a:rPr lang="en-US" dirty="0" smtClean="0">
                <a:solidFill>
                  <a:srgbClr val="60B5CC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Foam/E-glass composite with aluminum frame</a:t>
            </a:r>
            <a:endParaRPr lang="en-US" dirty="0">
              <a:solidFill>
                <a:srgbClr val="60B5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6400800"/>
            <a:ext cx="293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4: Structure (top view)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55865" y="6400800"/>
            <a:ext cx="2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A73DE7F-F35B-144F-B01A-6994D5FA95F3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3124200" y="2120900"/>
            <a:ext cx="685800" cy="48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0000" y="1936234"/>
            <a:ext cx="108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0B5CC"/>
                </a:solidFill>
              </a:rPr>
              <a:t>0.5” thick</a:t>
            </a:r>
            <a:endParaRPr lang="en-US" dirty="0">
              <a:solidFill>
                <a:srgbClr val="60B5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 descr="IMG00016-20100412-090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8111" r="-38111"/>
          <a:stretch>
            <a:fillRect/>
          </a:stretch>
        </p:blipFill>
        <p:spPr>
          <a:xfrm>
            <a:off x="457200" y="1775191"/>
            <a:ext cx="8229600" cy="4625609"/>
          </a:xfrm>
          <a:effectLst>
            <a:glow rad="63500">
              <a:schemeClr val="tx1">
                <a:alpha val="75000"/>
              </a:schemeClr>
            </a:glo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0B5CC"/>
                </a:solidFill>
              </a:rPr>
              <a:t>Power Management</a:t>
            </a:r>
            <a:br>
              <a:rPr lang="en-US" dirty="0" smtClean="0">
                <a:solidFill>
                  <a:srgbClr val="60B5CC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Regulate incoming 30V and switch power to components</a:t>
            </a:r>
            <a:endParaRPr lang="en-US" dirty="0">
              <a:solidFill>
                <a:srgbClr val="60B5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850" y="6400800"/>
            <a:ext cx="3432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5: Power Management Unit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55865" y="6400800"/>
            <a:ext cx="2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A73DE7F-F35B-144F-B01A-6994D5FA95F3}" type="slidenum">
              <a:rPr lang="en-US" smtClean="0"/>
              <a:t>9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414896" y="2997200"/>
            <a:ext cx="1303404" cy="1206500"/>
          </a:xfrm>
          <a:prstGeom prst="rect">
            <a:avLst/>
          </a:prstGeom>
          <a:solidFill>
            <a:schemeClr val="accent2">
              <a:alpha val="66000"/>
            </a:schemeClr>
          </a:solidFill>
          <a:ln w="5080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14896" y="4648200"/>
            <a:ext cx="1303404" cy="1206500"/>
          </a:xfrm>
          <a:prstGeom prst="rect">
            <a:avLst/>
          </a:prstGeom>
          <a:solidFill>
            <a:srgbClr val="60B5CC">
              <a:alpha val="66000"/>
            </a:srgbClr>
          </a:solidFill>
          <a:ln w="5080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94100" y="3149600"/>
            <a:ext cx="977900" cy="304800"/>
          </a:xfrm>
          <a:prstGeom prst="rect">
            <a:avLst/>
          </a:prstGeom>
          <a:solidFill>
            <a:srgbClr val="60B5CC">
              <a:alpha val="66000"/>
            </a:srgbClr>
          </a:solidFill>
          <a:ln w="5080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594100" y="3683000"/>
            <a:ext cx="977900" cy="304800"/>
          </a:xfrm>
          <a:prstGeom prst="rect">
            <a:avLst/>
          </a:prstGeom>
          <a:solidFill>
            <a:srgbClr val="60B5CC">
              <a:alpha val="66000"/>
            </a:srgbClr>
          </a:solidFill>
          <a:ln w="5080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396749" y="4343400"/>
            <a:ext cx="977900" cy="304800"/>
          </a:xfrm>
          <a:prstGeom prst="rect">
            <a:avLst/>
          </a:prstGeom>
          <a:solidFill>
            <a:srgbClr val="60B5CC">
              <a:alpha val="66000"/>
            </a:srgbClr>
          </a:solidFill>
          <a:ln w="5080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96749" y="4895850"/>
            <a:ext cx="977900" cy="304800"/>
          </a:xfrm>
          <a:prstGeom prst="rect">
            <a:avLst/>
          </a:prstGeom>
          <a:solidFill>
            <a:srgbClr val="60B5CC">
              <a:alpha val="66000"/>
            </a:srgbClr>
          </a:solidFill>
          <a:ln w="5080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507749" y="4343400"/>
            <a:ext cx="356101" cy="971550"/>
          </a:xfrm>
          <a:prstGeom prst="rect">
            <a:avLst/>
          </a:prstGeom>
          <a:solidFill>
            <a:srgbClr val="60B5CC">
              <a:alpha val="66000"/>
            </a:srgbClr>
          </a:solidFill>
          <a:ln w="5080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396749" y="5403850"/>
            <a:ext cx="977900" cy="304800"/>
          </a:xfrm>
          <a:prstGeom prst="rect">
            <a:avLst/>
          </a:prstGeom>
          <a:solidFill>
            <a:srgbClr val="60B5CC">
              <a:alpha val="66000"/>
            </a:srgbClr>
          </a:solidFill>
          <a:ln w="5080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42631" y="3498334"/>
            <a:ext cx="80221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Relays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31585" y="2964934"/>
            <a:ext cx="191241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DC/DC Converters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35" idx="3"/>
            <a:endCxn id="27" idx="1"/>
          </p:cNvCxnSpPr>
          <p:nvPr/>
        </p:nvCxnSpPr>
        <p:spPr>
          <a:xfrm flipV="1">
            <a:off x="1744841" y="3302000"/>
            <a:ext cx="1849259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3"/>
            <a:endCxn id="30" idx="1"/>
          </p:cNvCxnSpPr>
          <p:nvPr/>
        </p:nvCxnSpPr>
        <p:spPr>
          <a:xfrm>
            <a:off x="1744841" y="3683000"/>
            <a:ext cx="1849259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5" idx="3"/>
            <a:endCxn id="31" idx="1"/>
          </p:cNvCxnSpPr>
          <p:nvPr/>
        </p:nvCxnSpPr>
        <p:spPr>
          <a:xfrm>
            <a:off x="1744841" y="3683000"/>
            <a:ext cx="1651908" cy="812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5" idx="3"/>
            <a:endCxn id="32" idx="1"/>
          </p:cNvCxnSpPr>
          <p:nvPr/>
        </p:nvCxnSpPr>
        <p:spPr>
          <a:xfrm>
            <a:off x="1744841" y="3683000"/>
            <a:ext cx="1651908" cy="1365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5" idx="3"/>
            <a:endCxn id="34" idx="1"/>
          </p:cNvCxnSpPr>
          <p:nvPr/>
        </p:nvCxnSpPr>
        <p:spPr>
          <a:xfrm>
            <a:off x="1744841" y="3683000"/>
            <a:ext cx="1651908" cy="1873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5" idx="3"/>
            <a:endCxn id="33" idx="1"/>
          </p:cNvCxnSpPr>
          <p:nvPr/>
        </p:nvCxnSpPr>
        <p:spPr>
          <a:xfrm>
            <a:off x="1744841" y="3683000"/>
            <a:ext cx="762908" cy="1146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6" idx="1"/>
            <a:endCxn id="22" idx="3"/>
          </p:cNvCxnSpPr>
          <p:nvPr/>
        </p:nvCxnSpPr>
        <p:spPr>
          <a:xfrm rot="10800000" flipV="1">
            <a:off x="6718301" y="3149600"/>
            <a:ext cx="513285" cy="450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6" idx="1"/>
            <a:endCxn id="26" idx="3"/>
          </p:cNvCxnSpPr>
          <p:nvPr/>
        </p:nvCxnSpPr>
        <p:spPr>
          <a:xfrm rot="10800000" flipV="1">
            <a:off x="6718301" y="3149600"/>
            <a:ext cx="513285" cy="2101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197</TotalTime>
  <Words>419</Words>
  <Application>Microsoft Macintosh PowerPoint</Application>
  <PresentationFormat>On-screen Show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Hatchling I BalloonSat</vt:lpstr>
      <vt:lpstr>Objective Embry-Riddle satellite in space by 2013</vt:lpstr>
      <vt:lpstr>The Mission Certify components for future missions</vt:lpstr>
      <vt:lpstr>The Ride LSU High-Altitude Student Platform</vt:lpstr>
      <vt:lpstr>HASP Flight Profile Long-term exposure to the near-space environment</vt:lpstr>
      <vt:lpstr>Hatchling I Core Systems Multipurpose satellite bus</vt:lpstr>
      <vt:lpstr>Structure Foam/E-glass composite with aluminum frame</vt:lpstr>
      <vt:lpstr>Structure Foam/E-glass composite with aluminum frame</vt:lpstr>
      <vt:lpstr>Power Management Regulate incoming 30V and switch power to components</vt:lpstr>
      <vt:lpstr>On-board Computer Package telemetry and relay commands</vt:lpstr>
      <vt:lpstr>Communication Package and interpret audio packets</vt:lpstr>
      <vt:lpstr>Next Steps To be completed …</vt:lpstr>
      <vt:lpstr>Acknowledgements Thank you to…</vt:lpstr>
      <vt:lpstr>Questions? “I think there might be a noise problem…”</vt:lpstr>
      <vt:lpstr>Supplemental Slides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Hatchling I BalloonSat</dc:title>
  <dc:creator>Seth Guberman</dc:creator>
  <cp:lastModifiedBy>Seth Guberman</cp:lastModifiedBy>
  <cp:revision>7</cp:revision>
  <dcterms:created xsi:type="dcterms:W3CDTF">2010-04-12T17:26:41Z</dcterms:created>
  <dcterms:modified xsi:type="dcterms:W3CDTF">2010-04-12T20:43:43Z</dcterms:modified>
</cp:coreProperties>
</file>